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5" r:id="rId9"/>
    <p:sldId id="262" r:id="rId10"/>
    <p:sldId id="263" r:id="rId11"/>
    <p:sldId id="264" r:id="rId12"/>
    <p:sldId id="266" r:id="rId13"/>
    <p:sldId id="267" r:id="rId14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Изображение 7" descr="8958fdb6-e2fa-59ce-9c82-e170da2b7c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7785" y="3763010"/>
            <a:ext cx="5186045" cy="2943860"/>
          </a:xfrm>
          <a:prstGeom prst="rect">
            <a:avLst/>
          </a:prstGeom>
        </p:spPr>
      </p:pic>
      <p:pic>
        <p:nvPicPr>
          <p:cNvPr id="4" name="Изображение 3" descr="t_f096c9fd0856fbfd472ded349e672849_bod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0" y="378460"/>
            <a:ext cx="1314450" cy="8769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64840" y="816610"/>
            <a:ext cx="4678045" cy="868680"/>
          </a:xfrm>
        </p:spPr>
        <p:txBody>
          <a:bodyPr>
            <a:noAutofit/>
          </a:bodyPr>
          <a:p>
            <a:r>
              <a:rPr lang="ru-RU" altLang="en-US" sz="110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ru-RU" altLang="en-US" sz="1400">
                <a:latin typeface="Times New Roman" panose="02020603050405020304" charset="0"/>
                <a:cs typeface="Times New Roman" panose="02020603050405020304" charset="0"/>
              </a:rPr>
              <a:t>серосссийский конкурс профессионального мастерства</a:t>
            </a:r>
            <a:br>
              <a:rPr lang="ru-RU" altLang="en-US" sz="1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1400">
                <a:latin typeface="Times New Roman" panose="02020603050405020304" charset="0"/>
                <a:cs typeface="Times New Roman" panose="02020603050405020304" charset="0"/>
              </a:rPr>
              <a:t> в сфере социального обслуживания 2025</a:t>
            </a:r>
            <a:endParaRPr lang="ru-RU" altLang="en-US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5680" y="2124075"/>
            <a:ext cx="8757920" cy="882650"/>
          </a:xfrm>
        </p:spPr>
        <p:txBody>
          <a:bodyPr>
            <a:noAutofit/>
          </a:bodyPr>
          <a:p>
            <a:pPr algn="l"/>
            <a:r>
              <a:rPr lang="ru-RU" altLang="en-US" sz="1700" i="1">
                <a:latin typeface="Times New Roman" panose="02020603050405020304" charset="0"/>
                <a:cs typeface="Times New Roman" panose="02020603050405020304" charset="0"/>
              </a:rPr>
              <a:t>Номинация: </a:t>
            </a:r>
            <a:r>
              <a:rPr lang="en-US" altLang="en-US" sz="1700" i="1">
                <a:latin typeface="Times New Roman" panose="02020603050405020304" charset="0"/>
                <a:cs typeface="Times New Roman" panose="02020603050405020304" charset="0"/>
              </a:rPr>
              <a:t>Лучшая</a:t>
            </a:r>
            <a:r>
              <a:rPr lang="en-US" altLang="ru-RU" sz="17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700" i="1">
                <a:latin typeface="Times New Roman" panose="02020603050405020304" charset="0"/>
                <a:cs typeface="Times New Roman" panose="02020603050405020304" charset="0"/>
              </a:rPr>
              <a:t>практика</a:t>
            </a:r>
            <a:r>
              <a:rPr lang="en-US" altLang="ru-RU" sz="17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700" i="1">
                <a:latin typeface="Times New Roman" panose="02020603050405020304" charset="0"/>
                <a:cs typeface="Times New Roman" panose="02020603050405020304" charset="0"/>
              </a:rPr>
              <a:t>работы</a:t>
            </a:r>
            <a:r>
              <a:rPr lang="en-US" altLang="ru-RU" sz="17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700" i="1">
                <a:latin typeface="Times New Roman" panose="02020603050405020304" charset="0"/>
                <a:cs typeface="Times New Roman" panose="02020603050405020304" charset="0"/>
              </a:rPr>
              <a:t>центров</a:t>
            </a:r>
            <a:r>
              <a:rPr lang="en-US" altLang="ru-RU" sz="17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700" i="1">
                <a:latin typeface="Times New Roman" panose="02020603050405020304" charset="0"/>
                <a:cs typeface="Times New Roman" panose="02020603050405020304" charset="0"/>
              </a:rPr>
              <a:t>дневного</a:t>
            </a:r>
            <a:r>
              <a:rPr lang="en-US" altLang="ru-RU" sz="17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700" i="1">
                <a:latin typeface="Times New Roman" panose="02020603050405020304" charset="0"/>
                <a:cs typeface="Times New Roman" panose="02020603050405020304" charset="0"/>
              </a:rPr>
              <a:t>пребывания</a:t>
            </a:r>
            <a:r>
              <a:rPr lang="en-US" altLang="ru-RU" sz="17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700" i="1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7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700" i="1">
                <a:latin typeface="Times New Roman" panose="02020603050405020304" charset="0"/>
                <a:cs typeface="Times New Roman" panose="02020603050405020304" charset="0"/>
              </a:rPr>
              <a:t>стационарных</a:t>
            </a:r>
            <a:r>
              <a:rPr lang="en-US" altLang="ru-RU" sz="17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700" i="1">
                <a:latin typeface="Times New Roman" panose="02020603050405020304" charset="0"/>
                <a:cs typeface="Times New Roman" panose="02020603050405020304" charset="0"/>
              </a:rPr>
              <a:t>организациях</a:t>
            </a:r>
            <a:r>
              <a:rPr lang="en-US" altLang="ru-RU" sz="17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700" i="1">
                <a:latin typeface="Times New Roman" panose="02020603050405020304" charset="0"/>
                <a:cs typeface="Times New Roman" panose="02020603050405020304" charset="0"/>
              </a:rPr>
              <a:t>социального</a:t>
            </a:r>
            <a:r>
              <a:rPr lang="en-US" altLang="ru-RU" sz="17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700" i="1">
                <a:latin typeface="Times New Roman" panose="02020603050405020304" charset="0"/>
                <a:cs typeface="Times New Roman" panose="02020603050405020304" charset="0"/>
              </a:rPr>
              <a:t>обслуживания</a:t>
            </a:r>
            <a:endParaRPr lang="en-US" altLang="en-US" sz="1700" i="1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1700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ru-RU" altLang="en-US" sz="17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1700" i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ru-RU" altLang="en-US" sz="1700" i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ru-RU" altLang="en-US" sz="1700" i="1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altLang="en-US" sz="17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altLang="en-US" sz="17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altLang="en-US" sz="17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en-US" sz="17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en-US" sz="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40443" y="2829560"/>
            <a:ext cx="511111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72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charset="0"/>
                <a:cs typeface="Monotype Corsiva" panose="03010101010201010101" charset="0"/>
              </a:rPr>
              <a:t>«Будем жить»</a:t>
            </a:r>
            <a:endParaRPr lang="ru-RU" altLang="en-US" sz="72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Monotype Corsiva" panose="03010101010201010101" charset="0"/>
              <a:cs typeface="Monotype Corsiva" panose="03010101010201010101" charset="0"/>
            </a:endParaRPr>
          </a:p>
        </p:txBody>
      </p:sp>
      <p:pic>
        <p:nvPicPr>
          <p:cNvPr id="18" name="Изображение 17" descr="pngwing.com (9)"/>
          <p:cNvPicPr>
            <a:picLocks noChangeAspect="1"/>
          </p:cNvPicPr>
          <p:nvPr/>
        </p:nvPicPr>
        <p:blipFill>
          <a:blip r:embed="rId3">
            <a:alphaModFix amt="60000"/>
          </a:blip>
          <a:srcRect t="7064" r="12240"/>
          <a:stretch>
            <a:fillRect/>
          </a:stretch>
        </p:blipFill>
        <p:spPr>
          <a:xfrm rot="5400000" flipH="1">
            <a:off x="2666365" y="-2667635"/>
            <a:ext cx="6858635" cy="1219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r"/>
            <a:r>
              <a:rPr lang="en-CA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III</a:t>
            </a:r>
            <a:r>
              <a:rPr lang="en-US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ru-RU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БЛОК</a:t>
            </a:r>
            <a:br>
              <a:rPr lang="ru-RU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Партнёрские отношения</a:t>
            </a:r>
            <a:endParaRPr lang="ru-RU" altLang="en-US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403090" y="1584325"/>
            <a:ext cx="7146290" cy="4874260"/>
          </a:xfrm>
        </p:spPr>
        <p:txBody>
          <a:bodyPr>
            <a:normAutofit lnSpcReduction="20000"/>
          </a:bodyPr>
          <a:p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Основная цель блока привлечение партнёров для проведения мероприятий, способствующих социальной адаптации людей-инвалидов и граждан пожилого возраста в современном обществе.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Так с помошью портнёров были проведёны такие мероприятия как: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музыкальное поздравление от валантёра на «День пожилого человека» и «Новый год»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мастер-класс по украшению имбирных пряников и капкейков совместно с кодитерской «Профитролька»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музыкальное поздравление с «Днём защитника Отечества» от воспитанников КГКУ «Центр содействия семейному устройству г. Лесозаводска»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Изображение 3" descr="pngwing.com (9)"/>
          <p:cNvPicPr>
            <a:picLocks noChangeAspect="1"/>
          </p:cNvPicPr>
          <p:nvPr/>
        </p:nvPicPr>
        <p:blipFill>
          <a:blip r:embed="rId1">
            <a:alphaModFix amt="60000"/>
          </a:blip>
          <a:srcRect t="7064" r="12240"/>
          <a:stretch>
            <a:fillRect/>
          </a:stretch>
        </p:blipFill>
        <p:spPr>
          <a:xfrm rot="16200000">
            <a:off x="2666365" y="-2667635"/>
            <a:ext cx="6858635" cy="12192000"/>
          </a:xfrm>
          <a:prstGeom prst="rect">
            <a:avLst/>
          </a:prstGeom>
        </p:spPr>
      </p:pic>
      <p:pic>
        <p:nvPicPr>
          <p:cNvPr id="5" name="Изображение 4" descr="IMG-20250220-WA01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" y="1102360"/>
            <a:ext cx="4092575" cy="179578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7" name="Изображение 6" descr="IMG-20250220-WA01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3429000"/>
            <a:ext cx="3586480" cy="268986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3525" y="258445"/>
            <a:ext cx="10515600" cy="1325563"/>
          </a:xfrm>
        </p:spPr>
        <p:txBody>
          <a:bodyPr/>
          <a:p>
            <a:pPr algn="ctr"/>
            <a:r>
              <a:rPr lang="ru-RU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Результаты практики</a:t>
            </a:r>
            <a:endParaRPr lang="ru-RU" altLang="en-US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073650" y="1484630"/>
            <a:ext cx="6089650" cy="4958080"/>
          </a:xfrm>
        </p:spPr>
        <p:txBody>
          <a:bodyPr>
            <a:normAutofit fontScale="90000" lnSpcReduction="20000"/>
          </a:bodyPr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За период внедрения практики количество людей посещающих группу возросло с 4 человек до 18 человек.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Проведено 105 занятий, так же организованно 4 мероприятия с привлечением партнёров.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Более 70% участников желают продолжать занятия в рамках практики.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Н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аблюдается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повышение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интереса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участников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занятиям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мероприятиям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Н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аблюдается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улучшение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эмоционального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состояния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снижение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тревожности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страха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Н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аблюдается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восстановление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коммуникативных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навыков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ru-RU"/>
          </a:p>
          <a:p>
            <a:endParaRPr lang="ru-RU" altLang="en-US"/>
          </a:p>
          <a:p>
            <a:endParaRPr lang="ru-RU" altLang="en-US"/>
          </a:p>
        </p:txBody>
      </p:sp>
      <p:pic>
        <p:nvPicPr>
          <p:cNvPr id="18" name="Изображение 17" descr="pngwing.com (9)"/>
          <p:cNvPicPr>
            <a:picLocks noChangeAspect="1"/>
          </p:cNvPicPr>
          <p:nvPr/>
        </p:nvPicPr>
        <p:blipFill>
          <a:blip r:embed="rId1">
            <a:alphaModFix amt="60000"/>
          </a:blip>
          <a:srcRect t="7064" r="12240"/>
          <a:stretch>
            <a:fillRect/>
          </a:stretch>
        </p:blipFill>
        <p:spPr>
          <a:xfrm rot="16200000">
            <a:off x="2666365" y="-2667000"/>
            <a:ext cx="6858635" cy="12192000"/>
          </a:xfrm>
          <a:prstGeom prst="rect">
            <a:avLst/>
          </a:prstGeom>
        </p:spPr>
      </p:pic>
      <p:pic>
        <p:nvPicPr>
          <p:cNvPr id="4" name="Изображение 3" descr="oBce_byxXAjfdHJYtwjJWqJ65UtxPU9sQ9EgI4prcXtp3ltkiZaFNDAlCZlqbUsxUcqH9Erdj6soe9g0bRMpMBK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25" y="1715135"/>
            <a:ext cx="4572000" cy="34290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7835265" cy="1250315"/>
          </a:xfrm>
        </p:spPr>
        <p:txBody>
          <a:bodyPr>
            <a:normAutofit fontScale="90000"/>
          </a:bodyPr>
          <a:p>
            <a:r>
              <a:rPr lang="ru-RU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Возможности тиражирования </a:t>
            </a:r>
            <a:br>
              <a:rPr lang="ru-RU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практики</a:t>
            </a:r>
            <a:endParaRPr lang="ru-RU" altLang="en-US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81660" y="1721485"/>
            <a:ext cx="7232650" cy="4662170"/>
          </a:xfrm>
        </p:spPr>
        <p:txBody>
          <a:bodyPr>
            <a:normAutofit fontScale="90000"/>
          </a:bodyPr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Оценка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возможностей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тиражирования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практики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Экономическая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целесообразность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практика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не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требует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больших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финансовых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вложений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).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Возможность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адаптации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практики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под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любые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материально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технические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ресурсы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учреждений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или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организаций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3.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Возможность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адаптации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практики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под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любую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целевую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группу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учитывая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физические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психические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особенности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развития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участников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Наличие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вариативности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направлений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форм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работы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рамках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практики</a:t>
            </a: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Изображение 17" descr="pngwing.com (9)"/>
          <p:cNvPicPr>
            <a:picLocks noChangeAspect="1"/>
          </p:cNvPicPr>
          <p:nvPr/>
        </p:nvPicPr>
        <p:blipFill>
          <a:blip r:embed="rId1">
            <a:alphaModFix amt="60000"/>
          </a:blip>
          <a:srcRect t="7064" r="12240"/>
          <a:stretch>
            <a:fillRect/>
          </a:stretch>
        </p:blipFill>
        <p:spPr>
          <a:xfrm rot="5400000" flipH="1">
            <a:off x="2666365" y="-2667635"/>
            <a:ext cx="6858635" cy="1219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Изображение 6" descr="pngwing.com (9)"/>
          <p:cNvPicPr>
            <a:picLocks noChangeAspect="1"/>
          </p:cNvPicPr>
          <p:nvPr/>
        </p:nvPicPr>
        <p:blipFill>
          <a:blip r:embed="rId1">
            <a:alphaModFix amt="60000"/>
          </a:blip>
          <a:stretch>
            <a:fillRect/>
          </a:stretch>
        </p:blipFill>
        <p:spPr>
          <a:xfrm rot="16200000">
            <a:off x="2665730" y="-2665095"/>
            <a:ext cx="6861175" cy="1219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3740" y="970280"/>
            <a:ext cx="5688330" cy="5737225"/>
          </a:xfrm>
        </p:spPr>
        <p:txBody>
          <a:bodyPr>
            <a:normAutofit fontScale="90000"/>
          </a:bodyPr>
          <a:p>
            <a:pPr algn="l"/>
            <a:r>
              <a:rPr lang="ru-RU" altLang="en-US" sz="3555" b="0">
                <a:latin typeface="Monotype Corsiva" panose="03010101010201010101" charset="0"/>
                <a:cs typeface="Monotype Corsiva" panose="03010101010201010101" charset="0"/>
              </a:rPr>
              <a:t>Специалист по социальной работе: Лесных Анастасия Викторовна</a:t>
            </a:r>
            <a:br>
              <a:rPr lang="ru-RU" altLang="en-US" sz="3555" b="0">
                <a:latin typeface="Monotype Corsiva" panose="03010101010201010101" charset="0"/>
                <a:cs typeface="Monotype Corsiva" panose="03010101010201010101" charset="0"/>
              </a:rPr>
            </a:br>
            <a:br>
              <a:rPr lang="ru-RU" altLang="en-US" sz="3555" b="0">
                <a:latin typeface="Monotype Corsiva" panose="03010101010201010101" charset="0"/>
                <a:cs typeface="Monotype Corsiva" panose="03010101010201010101" charset="0"/>
              </a:rPr>
            </a:br>
            <a:r>
              <a:rPr lang="ru-RU" altLang="en-US" sz="3555" b="0">
                <a:latin typeface="Monotype Corsiva" panose="03010101010201010101" charset="0"/>
                <a:cs typeface="Monotype Corsiva" panose="03010101010201010101" charset="0"/>
              </a:rPr>
              <a:t>Место работы: Краевое государственное автономное учреждение социального обслуживания «Приморский центр социального обслуживания населения» Лесозаводский филиал</a:t>
            </a:r>
            <a:br>
              <a:rPr lang="ru-RU" altLang="en-US" sz="3555" b="0">
                <a:latin typeface="Monotype Corsiva" panose="03010101010201010101" charset="0"/>
                <a:cs typeface="Monotype Corsiva" panose="03010101010201010101" charset="0"/>
              </a:rPr>
            </a:br>
            <a:br>
              <a:rPr lang="ru-RU" altLang="en-US" sz="3555" b="0">
                <a:latin typeface="Monotype Corsiva" panose="03010101010201010101" charset="0"/>
                <a:cs typeface="Monotype Corsiva" panose="03010101010201010101" charset="0"/>
              </a:rPr>
            </a:br>
            <a:r>
              <a:rPr lang="ru-RU" altLang="en-US" sz="3555" b="0">
                <a:latin typeface="Monotype Corsiva" panose="03010101010201010101" charset="0"/>
                <a:cs typeface="Monotype Corsiva" panose="03010101010201010101" charset="0"/>
              </a:rPr>
              <a:t>Субъект РФ: Приморский край, г. Лесозаводск</a:t>
            </a:r>
            <a:r>
              <a:rPr lang="ru-RU" altLang="en-US" sz="3110" b="0">
                <a:latin typeface="Times New Roman" panose="02020603050405020304" charset="0"/>
                <a:cs typeface="Times New Roman" panose="02020603050405020304" charset="0"/>
              </a:rPr>
              <a:t> </a:t>
            </a:r>
            <a:br>
              <a:rPr lang="ru-RU" altLang="en-US" sz="3110" b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altLang="en-US" sz="3110" b="0">
                <a:latin typeface="Times New Roman" panose="02020603050405020304" charset="0"/>
                <a:cs typeface="Times New Roman" panose="02020603050405020304" charset="0"/>
              </a:rPr>
            </a:br>
            <a:endParaRPr lang="ru-RU" altLang="en-US" sz="3110" b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Замещающее содержимое 3" descr="InShot_20250314_10080438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6320" y="1785620"/>
            <a:ext cx="3382010" cy="50723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7297420" cy="1380490"/>
          </a:xfrm>
        </p:spPr>
        <p:txBody>
          <a:bodyPr/>
          <a:p>
            <a:pPr algn="ctr"/>
            <a:r>
              <a:rPr lang="ru-RU" altLang="ru-RU">
                <a:solidFill>
                  <a:srgbClr val="FFC000"/>
                </a:solidFill>
              </a:rPr>
              <a:t> </a:t>
            </a:r>
            <a:r>
              <a:rPr lang="ru-RU" altLang="ru-RU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«Будем жить»</a:t>
            </a:r>
            <a:endParaRPr lang="ru-RU" altLang="ru-RU">
              <a:solidFill>
                <a:srgbClr val="FFC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47700" y="1825625"/>
            <a:ext cx="8698865" cy="4242435"/>
          </a:xfrm>
        </p:spPr>
        <p:txBody>
          <a:bodyPr/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Будем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жить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- успешная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практика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работы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отделения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дневного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пребывания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организации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социального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обслуживания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населения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разработана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людей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инвалидов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перенёсших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инсульт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граждан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пожилого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возраста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Практика «Будем жить» внедрена в городе Лесозаводске 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Приморского края с 4 апреля 2024 года.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Основная целевая группа это люди-инвалиды перенёсшие инсульт, а так же граждане пожилого возраста.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Изображение 17" descr="pngwing.com (9)"/>
          <p:cNvPicPr>
            <a:picLocks noChangeAspect="1"/>
          </p:cNvPicPr>
          <p:nvPr/>
        </p:nvPicPr>
        <p:blipFill>
          <a:blip r:embed="rId1">
            <a:alphaModFix amt="60000"/>
          </a:blip>
          <a:srcRect t="7064" r="12240"/>
          <a:stretch>
            <a:fillRect/>
          </a:stretch>
        </p:blipFill>
        <p:spPr>
          <a:xfrm rot="5400000" flipH="1">
            <a:off x="2666365" y="-2667635"/>
            <a:ext cx="6858635" cy="1219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Цель и задачи практики</a:t>
            </a:r>
            <a:endParaRPr lang="ru-RU" altLang="en-US">
              <a:solidFill>
                <a:srgbClr val="FFC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47700" y="1584325"/>
            <a:ext cx="8195310" cy="4953635"/>
          </a:xfrm>
        </p:spPr>
        <p:txBody>
          <a:bodyPr>
            <a:normAutofit fontScale="90000" lnSpcReduction="10000"/>
          </a:bodyPr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Основной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целью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практики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является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создание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условий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повышения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уровня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когнитивных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функций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так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же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профилактика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деменции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Задачи: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развивать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двигательную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активность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мелкую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моторику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пальцев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рук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;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развивать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когнитивные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способности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через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интеллектуальные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упражнения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;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улучшать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эмоциональное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состояние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граждан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помощью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индивидуальных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групповых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занятий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психологом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;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удовлетворить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потребность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общении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;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организовать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культурно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досуговую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деятельность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;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Изображение 17" descr="pngwing.com (9)"/>
          <p:cNvPicPr>
            <a:picLocks noChangeAspect="1"/>
          </p:cNvPicPr>
          <p:nvPr/>
        </p:nvPicPr>
        <p:blipFill>
          <a:blip r:embed="rId1">
            <a:alphaModFix amt="60000"/>
          </a:blip>
          <a:srcRect t="7064" r="12240"/>
          <a:stretch>
            <a:fillRect/>
          </a:stretch>
        </p:blipFill>
        <p:spPr>
          <a:xfrm rot="5400000" flipH="1">
            <a:off x="2666365" y="-2667635"/>
            <a:ext cx="6858635" cy="1219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0230" y="127635"/>
            <a:ext cx="7560310" cy="1456055"/>
          </a:xfrm>
        </p:spPr>
        <p:txBody>
          <a:bodyPr/>
          <a:p>
            <a:pPr algn="r"/>
            <a:r>
              <a:rPr lang="ru-RU" altLang="en-US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Этапы внедрения практики </a:t>
            </a:r>
            <a:endParaRPr lang="ru-RU" altLang="en-US">
              <a:solidFill>
                <a:srgbClr val="FFC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4311015" y="1583690"/>
            <a:ext cx="6600825" cy="1637030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ru-RU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 </a:t>
            </a:r>
            <a:r>
              <a:rPr lang="en-US" altLang="en-US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этап</a:t>
            </a:r>
            <a:r>
              <a:rPr lang="en-US" altLang="ru-RU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подготовительный</a:t>
            </a:r>
            <a:r>
              <a:rPr lang="en-US" altLang="ru-RU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ru-RU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оборудование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кабинета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занятий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различными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тренажёрами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подбор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методической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нормативной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литературы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подбор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упражнений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учётом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состояния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здоровья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медицинских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рекомендаций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распространение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информации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об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открытие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группы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объявление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газету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информационные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листы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медицинских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учреждениях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через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сеть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Интернет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ru-RU" sz="1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4311015" y="3474085"/>
            <a:ext cx="6600825" cy="141795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ru-RU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 </a:t>
            </a:r>
            <a:r>
              <a:rPr lang="en-US" altLang="en-US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этап</a:t>
            </a:r>
            <a:r>
              <a:rPr lang="en-US" altLang="ru-RU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основной</a:t>
            </a:r>
            <a:endParaRPr lang="en-US" altLang="en-US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апробация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практики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 </a:t>
            </a:r>
            <a:endParaRPr lang="en-US" altLang="ru-RU" sz="1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проведение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занятий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внедрение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инноваций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работе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ru-RU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ru-RU" altLang="en-US" sz="1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промежуточный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мониторинг</a:t>
            </a:r>
            <a:r>
              <a:rPr lang="ru-RU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привлечение общественных организаций и волонтёров 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ru-RU" sz="1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4311015" y="5145405"/>
            <a:ext cx="6600825" cy="141795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ru-RU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III </a:t>
            </a:r>
            <a:r>
              <a:rPr lang="en-US" altLang="en-US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этап</a:t>
            </a:r>
            <a:r>
              <a:rPr lang="en-US" altLang="ru-RU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ru-RU" altLang="en-US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заключительный</a:t>
            </a:r>
            <a:endParaRPr lang="en-US" altLang="ru-RU" sz="1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анализ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внедрения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практики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внесение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коррективов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endParaRPr lang="en-US" altLang="ru-RU" sz="1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презентация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опыта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работы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Изображение 17" descr="pngwing.com (9)"/>
          <p:cNvPicPr>
            <a:picLocks noChangeAspect="1"/>
          </p:cNvPicPr>
          <p:nvPr/>
        </p:nvPicPr>
        <p:blipFill>
          <a:blip r:embed="rId1">
            <a:alphaModFix amt="60000"/>
          </a:blip>
          <a:srcRect t="7064" r="12240"/>
          <a:stretch>
            <a:fillRect/>
          </a:stretch>
        </p:blipFill>
        <p:spPr>
          <a:xfrm rot="16200000">
            <a:off x="2666365" y="-2667000"/>
            <a:ext cx="6858635" cy="1219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0995" y="258445"/>
            <a:ext cx="5742305" cy="1325880"/>
          </a:xfrm>
        </p:spPr>
        <p:txBody>
          <a:bodyPr>
            <a:normAutofit fontScale="90000"/>
          </a:bodyPr>
          <a:p>
            <a:pPr algn="ctr"/>
            <a:r>
              <a:rPr lang="ru-RU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Структура и механизм практики</a:t>
            </a:r>
            <a:endParaRPr lang="ru-RU" altLang="en-US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43175" y="2142490"/>
            <a:ext cx="3733165" cy="1971040"/>
          </a:xfrm>
          <a:prstGeom prst="round2DiagRect">
            <a:avLst>
              <a:gd name="adj1" fmla="val 45022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CA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ru-RU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БЛОК</a:t>
            </a:r>
            <a:endParaRPr lang="ru-RU" altLang="en-US" sz="16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Упражнения на развитие когнитивных функций мозга</a:t>
            </a:r>
            <a:endParaRPr lang="ru-RU" altLang="en-US" sz="16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Изображение 4" descr="pngwing.com (1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0485" y="2255520"/>
            <a:ext cx="945515" cy="829310"/>
          </a:xfrm>
          <a:prstGeom prst="rect">
            <a:avLst/>
          </a:prstGeom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7122795" y="2143125"/>
            <a:ext cx="3817620" cy="1970405"/>
          </a:xfrm>
          <a:prstGeom prst="round2DiagRect">
            <a:avLst>
              <a:gd name="adj1" fmla="val 45022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CA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</a:t>
            </a:r>
            <a:r>
              <a:rPr lang="en-CA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CA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</a:t>
            </a:r>
            <a:r>
              <a:rPr lang="en-US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ru-RU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БЛОК</a:t>
            </a:r>
            <a:endParaRPr lang="ru-RU" altLang="en-US" sz="16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altLang="en-US" sz="16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Развитие эмоционально-волевой сферы с психологом</a:t>
            </a:r>
            <a:endParaRPr lang="ru-RU" altLang="en-US" sz="16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Изображение 8" descr="pngwing.com (1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190" y="2255520"/>
            <a:ext cx="1009015" cy="1009015"/>
          </a:xfrm>
          <a:prstGeom prst="rect">
            <a:avLst/>
          </a:prstGeom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516120" y="4440555"/>
            <a:ext cx="3818890" cy="1971040"/>
          </a:xfrm>
          <a:prstGeom prst="round2DiagRect">
            <a:avLst>
              <a:gd name="adj1" fmla="val 45022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CA" altLang="en-US" sz="16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endParaRPr lang="en-CA" altLang="en-US" sz="16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en-CA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</a:t>
            </a:r>
            <a:r>
              <a:rPr lang="en-CA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</a:t>
            </a:r>
            <a:r>
              <a:rPr lang="en-CA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ru-RU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БЛОК</a:t>
            </a:r>
            <a:endParaRPr lang="ru-RU" altLang="en-US" sz="16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1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Партнёрские отношения</a:t>
            </a:r>
            <a:endParaRPr lang="ru-RU" altLang="en-US" sz="16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Изображение 10" descr="pngwing.com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365" y="4560570"/>
            <a:ext cx="1088390" cy="848360"/>
          </a:xfrm>
          <a:prstGeom prst="rect">
            <a:avLst/>
          </a:prstGeom>
        </p:spPr>
      </p:pic>
      <p:sp>
        <p:nvSpPr>
          <p:cNvPr id="12" name="Выгнутая вверх стрелка 11"/>
          <p:cNvSpPr/>
          <p:nvPr/>
        </p:nvSpPr>
        <p:spPr>
          <a:xfrm>
            <a:off x="5783580" y="1414145"/>
            <a:ext cx="1959610" cy="481965"/>
          </a:xfrm>
          <a:prstGeom prst="curved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13" name="Выгнутая вверх стрелка 12"/>
          <p:cNvSpPr/>
          <p:nvPr/>
        </p:nvSpPr>
        <p:spPr>
          <a:xfrm rot="13500000">
            <a:off x="2582545" y="4839335"/>
            <a:ext cx="1948815" cy="481965"/>
          </a:xfrm>
          <a:prstGeom prst="curved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14" name="Выгнутая вверх стрелка 13"/>
          <p:cNvSpPr/>
          <p:nvPr/>
        </p:nvSpPr>
        <p:spPr>
          <a:xfrm rot="7860000">
            <a:off x="8453755" y="4877435"/>
            <a:ext cx="1959610" cy="481965"/>
          </a:xfrm>
          <a:prstGeom prst="curved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>
              <a:solidFill>
                <a:schemeClr val="tx1"/>
              </a:solidFill>
            </a:endParaRPr>
          </a:p>
        </p:txBody>
      </p:sp>
      <p:pic>
        <p:nvPicPr>
          <p:cNvPr id="18" name="Изображение 17" descr="pngwing.com (9)"/>
          <p:cNvPicPr>
            <a:picLocks noChangeAspect="1"/>
          </p:cNvPicPr>
          <p:nvPr/>
        </p:nvPicPr>
        <p:blipFill>
          <a:blip r:embed="rId4">
            <a:alphaModFix amt="60000"/>
          </a:blip>
          <a:srcRect t="7064" r="12240"/>
          <a:stretch>
            <a:fillRect/>
          </a:stretch>
        </p:blipFill>
        <p:spPr>
          <a:xfrm rot="16200000">
            <a:off x="2666365" y="-2667635"/>
            <a:ext cx="6858635" cy="1219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235" y="258445"/>
            <a:ext cx="7515860" cy="1445260"/>
          </a:xfrm>
        </p:spPr>
        <p:txBody>
          <a:bodyPr/>
          <a:p>
            <a:pPr algn="ctr"/>
            <a:r>
              <a:rPr lang="ru-RU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Структура проведения занятий </a:t>
            </a:r>
            <a:endParaRPr lang="ru-RU" altLang="en-US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0" y="1825625"/>
            <a:ext cx="8558530" cy="4839335"/>
          </a:xfrm>
        </p:spPr>
        <p:txBody>
          <a:bodyPr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Подвоз граждан на служебном транспорте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измерение артериального давления, беседа о самочувствие (15 минут)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проведение </a:t>
            </a:r>
            <a:r>
              <a:rPr lang="en-CA" altLang="en-US">
                <a:latin typeface="Times New Roman" panose="02020603050405020304" charset="0"/>
                <a:cs typeface="Times New Roman" panose="02020603050405020304" charset="0"/>
              </a:rPr>
              <a:t>I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блока занятий (60 минут, сопровождение лёгкой музыкой)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обеспечение горячим чаем и перекусом (15 минут)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проведение гимнастических упражнений (15 минут)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проведение </a:t>
            </a:r>
            <a:r>
              <a:rPr lang="en-CA" altLang="en-US">
                <a:latin typeface="Times New Roman" panose="02020603050405020304" charset="0"/>
                <a:cs typeface="Times New Roman" panose="02020603050405020304" charset="0"/>
              </a:rPr>
              <a:t>II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блока занятий (45 минут)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Развоз граждан на служебном транспорте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Изображение 17" descr="pngwing.com (9)"/>
          <p:cNvPicPr>
            <a:picLocks noChangeAspect="1"/>
          </p:cNvPicPr>
          <p:nvPr/>
        </p:nvPicPr>
        <p:blipFill>
          <a:blip r:embed="rId1">
            <a:alphaModFix amt="60000"/>
          </a:blip>
          <a:srcRect t="7064" r="12240"/>
          <a:stretch>
            <a:fillRect/>
          </a:stretch>
        </p:blipFill>
        <p:spPr>
          <a:xfrm rot="5400000" flipH="1">
            <a:off x="2666365" y="-2667000"/>
            <a:ext cx="6858635" cy="121920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" name="Изображение 4" descr="IMG-20250220-WA01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210" y="683895"/>
            <a:ext cx="3317875" cy="33178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13080" y="258445"/>
            <a:ext cx="8293100" cy="1664970"/>
          </a:xfrm>
        </p:spPr>
        <p:txBody>
          <a:bodyPr>
            <a:normAutofit fontScale="90000"/>
          </a:bodyPr>
          <a:p>
            <a:pPr algn="ctr"/>
            <a:r>
              <a:rPr lang="en-CA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</a:t>
            </a:r>
            <a:r>
              <a:rPr lang="en-US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ru-RU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БЛОК</a:t>
            </a:r>
            <a:br>
              <a:rPr lang="ru-RU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Упражнения на развитие когнитивных функций мозга</a:t>
            </a:r>
            <a:endParaRPr lang="ru-RU" altLang="en-US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70865" y="2132330"/>
            <a:ext cx="6930390" cy="4613910"/>
          </a:xfrm>
        </p:spPr>
        <p:txBody>
          <a:bodyPr>
            <a:normAutofit fontScale="70000"/>
          </a:bodyPr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Основная цель блока организация занятий для развития когнитивных функций мозга, а так же создание условий позитивного  взаимодействия для людей-инвалидов и граждан пожилого возраста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Условия организации занятия: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время занятий 60 минут (25 минут выполнение письменных и устных упражнений, 10 минут перерыв на дыхательную и артикуляционную гимнастику, 25 минут для выполнения  упражнений на тренажёрах и дидактических игр)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численность группы по 4-6 человек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переодичность  - 2 раза в неделю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индивидуальный подход к участникам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Изображение 17" descr="pngwing.com (9)"/>
          <p:cNvPicPr>
            <a:picLocks noChangeAspect="1"/>
          </p:cNvPicPr>
          <p:nvPr/>
        </p:nvPicPr>
        <p:blipFill>
          <a:blip r:embed="rId1">
            <a:alphaModFix amt="60000"/>
          </a:blip>
          <a:srcRect t="7064" r="12240"/>
          <a:stretch>
            <a:fillRect/>
          </a:stretch>
        </p:blipFill>
        <p:spPr>
          <a:xfrm rot="5400000" flipH="1">
            <a:off x="2666365" y="-2667000"/>
            <a:ext cx="6858635" cy="12192000"/>
          </a:xfrm>
          <a:prstGeom prst="rect">
            <a:avLst/>
          </a:prstGeom>
        </p:spPr>
      </p:pic>
      <p:pic>
        <p:nvPicPr>
          <p:cNvPr id="6" name="Изображение 5" descr="IMG_20250211_134632"/>
          <p:cNvPicPr>
            <a:picLocks noChangeAspect="1"/>
          </p:cNvPicPr>
          <p:nvPr/>
        </p:nvPicPr>
        <p:blipFill>
          <a:blip r:embed="rId2"/>
          <a:srcRect l="13667" t="18833" r="5139" b="14574"/>
          <a:stretch>
            <a:fillRect/>
          </a:stretch>
        </p:blipFill>
        <p:spPr>
          <a:xfrm>
            <a:off x="7208520" y="958215"/>
            <a:ext cx="3370580" cy="276415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7" name="Изображение 6" descr="tJKZw8eGyII2YHwxWa4Nh4QXBWD_YURpvbcQE07OLBLA8ShJX6Z28yCeMiVH6CtG0kJiedej8R3HQUKTfmmoeu6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390" y="3966845"/>
            <a:ext cx="3364865" cy="252412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405" y="258445"/>
            <a:ext cx="7854315" cy="1993265"/>
          </a:xfrm>
        </p:spPr>
        <p:txBody>
          <a:bodyPr>
            <a:normAutofit/>
          </a:bodyPr>
          <a:p>
            <a:pPr algn="l"/>
            <a:r>
              <a:rPr lang="en-CA" altLang="en-US" sz="400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</a:t>
            </a:r>
            <a:r>
              <a:rPr lang="en-CA" altLang="en-US" sz="400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</a:t>
            </a:r>
            <a:r>
              <a:rPr lang="en-US" altLang="en-US" sz="400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00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ru-RU" altLang="en-US" sz="400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БЛОК</a:t>
            </a:r>
            <a:br>
              <a:rPr lang="ru-RU" altLang="en-US" sz="400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400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Развитие эмоционально-волевой сферы с психологом</a:t>
            </a:r>
            <a:endParaRPr lang="ru-RU" altLang="en-US" sz="400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47700" y="2130425"/>
            <a:ext cx="7120890" cy="4375785"/>
          </a:xfrm>
        </p:spPr>
        <p:txBody>
          <a:bodyPr>
            <a:normAutofit fontScale="90000" lnSpcReduction="20000"/>
          </a:bodyPr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Основная цель блока организация занятий для развития  эмоционально-волевой сферы, а так же создание условий позитивного взаимодействия для людей-инвалидов и граждан пожилого возраста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Условия организации занятия: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время занятий 45 минут (выполнение упражнений на снятие напряжения, стресса; беседы, консультации, индивидуальная работа)</a:t>
            </a:r>
            <a:endParaRPr lang="ru-RU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численность группы по 4-6 человек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переодичность  - 2 раза в неделю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индивидуальный подход к участникам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/>
          </a:p>
        </p:txBody>
      </p:sp>
      <p:pic>
        <p:nvPicPr>
          <p:cNvPr id="18" name="Изображение 17" descr="pngwing.com (9)"/>
          <p:cNvPicPr>
            <a:picLocks noChangeAspect="1"/>
          </p:cNvPicPr>
          <p:nvPr/>
        </p:nvPicPr>
        <p:blipFill>
          <a:blip r:embed="rId1">
            <a:alphaModFix amt="60000"/>
          </a:blip>
          <a:srcRect t="7064" r="12240"/>
          <a:stretch>
            <a:fillRect/>
          </a:stretch>
        </p:blipFill>
        <p:spPr>
          <a:xfrm rot="5400000" flipH="1">
            <a:off x="2666365" y="-2667000"/>
            <a:ext cx="6858635" cy="12192000"/>
          </a:xfrm>
          <a:prstGeom prst="rect">
            <a:avLst/>
          </a:prstGeom>
        </p:spPr>
      </p:pic>
      <p:pic>
        <p:nvPicPr>
          <p:cNvPr id="4" name="Изображение 3" descr="IMG_20240724_1426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960" y="977265"/>
            <a:ext cx="2633980" cy="263398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5" name="Изображение 4" descr="IMG-20250220-WA01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590" y="3611245"/>
            <a:ext cx="2658110" cy="265811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5111</Words>
  <Application>WPS Presentation</Application>
  <PresentationFormat>宽屏</PresentationFormat>
  <Paragraphs>118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Arial</vt:lpstr>
      <vt:lpstr>SimSun</vt:lpstr>
      <vt:lpstr>Wingdings</vt:lpstr>
      <vt:lpstr>Calibri Light</vt:lpstr>
      <vt:lpstr>Times New Roman</vt:lpstr>
      <vt:lpstr>Monotype Corsiva</vt:lpstr>
      <vt:lpstr>Microsoft YaHei</vt:lpstr>
      <vt:lpstr>Arial Unicode MS</vt:lpstr>
      <vt:lpstr>Calibri</vt:lpstr>
      <vt:lpstr>Office Theme</vt:lpstr>
      <vt:lpstr>Всеросссийский конкурс профессионального мастерства  в сфере социального обслуживания 2025</vt:lpstr>
      <vt:lpstr>Специалист по социальной работе: Лесных Анастасия Викторовна  Место работы: Краевое государственное автономное учреждение социального обслуживания «Приморский центр социального обслуживания населения» Лесозаводский филиал  Субъект РФ: Приморский край, г. Лесозаводск   </vt:lpstr>
      <vt:lpstr> «Будем жить»</vt:lpstr>
      <vt:lpstr>Цель и задачи практики</vt:lpstr>
      <vt:lpstr>Этапы внедрения практики </vt:lpstr>
      <vt:lpstr>Структура и механизм практики</vt:lpstr>
      <vt:lpstr>Структура проведения занятий </vt:lpstr>
      <vt:lpstr>I  БЛОК Упражнения на развитие когнитивных функций мозга</vt:lpstr>
      <vt:lpstr>II   БЛОК Развитие эмоционально-волевой сферы с психологом</vt:lpstr>
      <vt:lpstr>III  БЛОК Партнёрские отношения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Lesny</cp:lastModifiedBy>
  <cp:revision>4</cp:revision>
  <dcterms:created xsi:type="dcterms:W3CDTF">2025-03-13T23:01:00Z</dcterms:created>
  <dcterms:modified xsi:type="dcterms:W3CDTF">2025-03-16T06:16:01Z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1049-12.2.0.20326</vt:lpwstr>
  </property>
  <property fmtid="{D5CDD505-2E9C-101B-9397-08002B2CF9AE}" pid="3" name="ICV">
    <vt:lpwstr>8868F33995694A28872E8F5F552E1600_12</vt:lpwstr>
  </property>
</Properties>
</file>